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activeX/activeX1.xml" ContentType="application/vnd.ms-office.activeX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7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0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5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9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9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7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C6D7A-EE04-40C6-8B1E-7D5CAD72369D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4EC80-1462-4FAB-BA1D-601E91AEC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14.xml"/><Relationship Id="rId7" Type="http://schemas.openxmlformats.org/officeDocument/2006/relationships/image" Target="../media/image14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.xml"/><Relationship Id="rId10" Type="http://schemas.openxmlformats.org/officeDocument/2006/relationships/image" Target="../media/image17.jpeg"/><Relationship Id="rId4" Type="http://schemas.openxmlformats.org/officeDocument/2006/relationships/tags" Target="../tags/tag15.xml"/><Relationship Id="rId9" Type="http://schemas.openxmlformats.org/officeDocument/2006/relationships/image" Target="../media/image1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The Anatomy and Physiology of the Skin </a:t>
            </a:r>
            <a:r>
              <a:rPr lang="en-US" sz="2800" b="0" smtClean="0"/>
              <a:t>(5 of 8)</a:t>
            </a:r>
          </a:p>
        </p:txBody>
      </p:sp>
      <p:pic>
        <p:nvPicPr>
          <p:cNvPr id="12291" name="Picture 4" descr="78286_CH24_FIG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47800"/>
            <a:ext cx="7239000" cy="4806950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8C005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6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The Anatomy and Physiology of the Skin </a:t>
            </a:r>
            <a:r>
              <a:rPr lang="en-US" sz="2800" b="0" smtClean="0"/>
              <a:t>(6 of 8)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Skin covers all the external surfaces of the body.</a:t>
            </a:r>
          </a:p>
          <a:p>
            <a:pPr>
              <a:spcBef>
                <a:spcPct val="35000"/>
              </a:spcBef>
            </a:pPr>
            <a:r>
              <a:rPr lang="en-US" smtClean="0"/>
              <a:t>Bodily openings are lined with mucous membranes.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Mucous membranes secrete a watery substance that lubricates the openings.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These are wet, whereas skin is dry.</a:t>
            </a:r>
          </a:p>
        </p:txBody>
      </p:sp>
    </p:spTree>
    <p:extLst>
      <p:ext uri="{BB962C8B-B14F-4D97-AF65-F5344CB8AC3E}">
        <p14:creationId xmlns:p14="http://schemas.microsoft.com/office/powerpoint/2010/main" val="28971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The Anatomy and Physiology of the Skin </a:t>
            </a:r>
            <a:r>
              <a:rPr lang="en-US" sz="2800" b="0" smtClean="0"/>
              <a:t>(7 of 8)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type="body" idx="1"/>
          </p:nvPr>
        </p:nvSpPr>
        <p:spPr>
          <a:xfrm>
            <a:off x="4572000" y="1447800"/>
            <a:ext cx="3886200" cy="4800600"/>
          </a:xfrm>
        </p:spPr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Skin serves many functions.</a:t>
            </a:r>
          </a:p>
          <a:p>
            <a:pPr lvl="1"/>
            <a:r>
              <a:rPr lang="en-US" sz="2200" smtClean="0"/>
              <a:t>Keeps pathogens out</a:t>
            </a:r>
          </a:p>
          <a:p>
            <a:pPr lvl="1"/>
            <a:r>
              <a:rPr lang="en-US" sz="2200" smtClean="0"/>
              <a:t>Keeps water in</a:t>
            </a:r>
          </a:p>
          <a:p>
            <a:pPr lvl="1"/>
            <a:r>
              <a:rPr lang="en-US" sz="2200" smtClean="0"/>
              <a:t>Assists in temperature regulation</a:t>
            </a:r>
          </a:p>
          <a:p>
            <a:pPr lvl="1"/>
            <a:r>
              <a:rPr lang="en-US" sz="2200" smtClean="0"/>
              <a:t>Nerves in skin report to brain on environment and sensations.</a:t>
            </a:r>
            <a:endParaRPr lang="en-US" sz="2200" b="1" smtClean="0">
              <a:solidFill>
                <a:srgbClr val="FFFFFF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4420217" imgH="3315163"/>
        </mc:Choice>
        <mc:Fallback>
          <p:control name="ShockwaveFlash1" r:id="rId2" imgW="4420217" imgH="331516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" y="1562100"/>
                  <a:ext cx="4419600" cy="3314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40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The Anatomy and Physiology of the Skin </a:t>
            </a:r>
            <a:r>
              <a:rPr lang="en-US" sz="2800" b="0" smtClean="0"/>
              <a:t>(8 of 8)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Any break in the skin allows bacteria to enter and raises the possibilities of: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Infection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Fluid loss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Loss of temperature control</a:t>
            </a:r>
          </a:p>
        </p:txBody>
      </p:sp>
    </p:spTree>
    <p:extLst>
      <p:ext uri="{BB962C8B-B14F-4D97-AF65-F5344CB8AC3E}">
        <p14:creationId xmlns:p14="http://schemas.microsoft.com/office/powerpoint/2010/main" val="37938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Pathophysiology </a:t>
            </a:r>
            <a:r>
              <a:rPr lang="en-US" sz="2800" b="0" smtClean="0"/>
              <a:t>(1 of 6)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Three types of soft-tissue injuries: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Closed injuries</a:t>
            </a:r>
          </a:p>
          <a:p>
            <a:pPr lvl="2"/>
            <a:r>
              <a:rPr lang="en-US" sz="2400" smtClean="0"/>
              <a:t>Damage is beneath skin or mucous membrane.</a:t>
            </a:r>
          </a:p>
          <a:p>
            <a:pPr lvl="2"/>
            <a:r>
              <a:rPr lang="en-US" sz="2400" smtClean="0"/>
              <a:t>Surface is intact.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Open injuries</a:t>
            </a:r>
          </a:p>
          <a:p>
            <a:pPr lvl="2"/>
            <a:r>
              <a:rPr lang="en-US" sz="2400" smtClean="0"/>
              <a:t>Break in surface of skin or mucous membrane</a:t>
            </a:r>
          </a:p>
          <a:p>
            <a:pPr lvl="2"/>
            <a:r>
              <a:rPr lang="en-US" sz="2400" smtClean="0"/>
              <a:t>Exposes deeper tissues to contamination </a:t>
            </a:r>
          </a:p>
        </p:txBody>
      </p:sp>
    </p:spTree>
    <p:extLst>
      <p:ext uri="{BB962C8B-B14F-4D97-AF65-F5344CB8AC3E}">
        <p14:creationId xmlns:p14="http://schemas.microsoft.com/office/powerpoint/2010/main" val="13496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Pathophysiology </a:t>
            </a:r>
            <a:r>
              <a:rPr lang="en-US" sz="2800" b="0" smtClean="0"/>
              <a:t>(2 of 6)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Three types of soft-tissue injuries (cont’d):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Burns</a:t>
            </a:r>
          </a:p>
          <a:p>
            <a:pPr lvl="2"/>
            <a:r>
              <a:rPr lang="en-US" sz="2400" smtClean="0"/>
              <a:t>Damage results from thermal heat, frictional heat, toxic chemicals, electricity, nuclear radiation</a:t>
            </a:r>
          </a:p>
        </p:txBody>
      </p:sp>
    </p:spTree>
    <p:extLst>
      <p:ext uri="{BB962C8B-B14F-4D97-AF65-F5344CB8AC3E}">
        <p14:creationId xmlns:p14="http://schemas.microsoft.com/office/powerpoint/2010/main" val="27689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Pathophysiology </a:t>
            </a:r>
            <a:r>
              <a:rPr lang="en-US" sz="2800" b="0" smtClean="0"/>
              <a:t>(3 of 6)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Pathophysiology of closed and open injuries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Cessation of bleeding is the primary concern.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The next wound healing stage is inflammation.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 new layer of cells is then moved into the damaged area.</a:t>
            </a:r>
          </a:p>
        </p:txBody>
      </p:sp>
    </p:spTree>
    <p:extLst>
      <p:ext uri="{BB962C8B-B14F-4D97-AF65-F5344CB8AC3E}">
        <p14:creationId xmlns:p14="http://schemas.microsoft.com/office/powerpoint/2010/main" val="14911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Pathophysiology </a:t>
            </a:r>
            <a:r>
              <a:rPr lang="en-US" sz="2800" b="0" smtClean="0"/>
              <a:t>(4 of 6)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Pathophysiology of closed and open injuries (cont’d)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New blood vessels form.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Collagen provides stability to the damaged tissue and joins wound borders.</a:t>
            </a:r>
          </a:p>
        </p:txBody>
      </p:sp>
    </p:spTree>
    <p:extLst>
      <p:ext uri="{BB962C8B-B14F-4D97-AF65-F5344CB8AC3E}">
        <p14:creationId xmlns:p14="http://schemas.microsoft.com/office/powerpoint/2010/main" val="13878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Pathophysiology </a:t>
            </a:r>
            <a:r>
              <a:rPr lang="en-US" sz="2800" b="0" smtClean="0"/>
              <a:t>(5 of 6)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Pathophysiology of burns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Severity of a thermal wound correlates directly with:</a:t>
            </a:r>
          </a:p>
          <a:p>
            <a:pPr lvl="2"/>
            <a:r>
              <a:rPr lang="en-US" sz="2400" smtClean="0"/>
              <a:t>Temperature</a:t>
            </a:r>
          </a:p>
          <a:p>
            <a:pPr lvl="2"/>
            <a:r>
              <a:rPr lang="en-US" sz="2400" smtClean="0"/>
              <a:t>Concentration</a:t>
            </a:r>
          </a:p>
          <a:p>
            <a:pPr lvl="2"/>
            <a:r>
              <a:rPr lang="en-US" sz="2400" smtClean="0"/>
              <a:t>Amount of heat energy possessed by the object or substance</a:t>
            </a:r>
          </a:p>
          <a:p>
            <a:pPr lvl="2"/>
            <a:r>
              <a:rPr lang="en-US" sz="2400" smtClean="0"/>
              <a:t>Duration of exposure</a:t>
            </a:r>
          </a:p>
        </p:txBody>
      </p:sp>
    </p:spTree>
    <p:extLst>
      <p:ext uri="{BB962C8B-B14F-4D97-AF65-F5344CB8AC3E}">
        <p14:creationId xmlns:p14="http://schemas.microsoft.com/office/powerpoint/2010/main" val="2247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Pathophysiology </a:t>
            </a:r>
            <a:r>
              <a:rPr lang="en-US" sz="2800" b="0" smtClean="0"/>
              <a:t>(6 of 6)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Pathophysiology of burns (cont’d)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The greater the heat energy, the deeper the wound.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Exposure time is an important factor.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People reflexively limit heat energy and exposure time.</a:t>
            </a:r>
          </a:p>
          <a:p>
            <a:pPr lvl="2"/>
            <a:r>
              <a:rPr lang="en-US" sz="2400" smtClean="0"/>
              <a:t>But cannot if unconscious or trapped</a:t>
            </a:r>
          </a:p>
        </p:txBody>
      </p:sp>
    </p:spTree>
    <p:extLst>
      <p:ext uri="{BB962C8B-B14F-4D97-AF65-F5344CB8AC3E}">
        <p14:creationId xmlns:p14="http://schemas.microsoft.com/office/powerpoint/2010/main" val="4668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78286_CH24_COP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57150">
            <a:solidFill>
              <a:srgbClr val="F37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24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subTitle" idx="1"/>
          </p:nvPr>
        </p:nvSpPr>
        <p:spPr>
          <a:gradFill>
            <a:gsLst>
              <a:gs pos="0">
                <a:srgbClr val="66CCFF">
                  <a:alpha val="89998"/>
                </a:srgbClr>
              </a:gs>
              <a:gs pos="100000">
                <a:srgbClr val="0080FF">
                  <a:alpha val="14000"/>
                </a:srgbClr>
              </a:gs>
            </a:gsLst>
          </a:gradFill>
          <a:ln w="19050"/>
        </p:spPr>
        <p:txBody>
          <a:bodyPr/>
          <a:lstStyle/>
          <a:p>
            <a:r>
              <a:rPr lang="en-US" smtClean="0"/>
              <a:t>Soft-Tissue Injuries</a:t>
            </a:r>
          </a:p>
        </p:txBody>
      </p:sp>
    </p:spTree>
    <p:extLst>
      <p:ext uri="{BB962C8B-B14F-4D97-AF65-F5344CB8AC3E}">
        <p14:creationId xmlns:p14="http://schemas.microsoft.com/office/powerpoint/2010/main" val="41242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Closed Injuries </a:t>
            </a:r>
            <a:r>
              <a:rPr lang="en-US" sz="2800" b="0" smtClean="0"/>
              <a:t>(1 of 4)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Characteristics of closed injuries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History of blunt trauma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Pain at the site of injury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Swelling beneath the skin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Discoloration</a:t>
            </a:r>
          </a:p>
        </p:txBody>
      </p:sp>
    </p:spTree>
    <p:extLst>
      <p:ext uri="{BB962C8B-B14F-4D97-AF65-F5344CB8AC3E}">
        <p14:creationId xmlns:p14="http://schemas.microsoft.com/office/powerpoint/2010/main" val="315899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Closed Injuries </a:t>
            </a:r>
            <a:r>
              <a:rPr lang="en-US" sz="2800" b="0" smtClean="0"/>
              <a:t>(2 of 4)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 contusion (bruise) causes bleeding beneath the skin but does not break the skin.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Caused by blunt forces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Buildup of blood produces blue or black ecchymosis.</a:t>
            </a:r>
          </a:p>
          <a:p>
            <a:pPr>
              <a:spcBef>
                <a:spcPct val="35000"/>
              </a:spcBef>
            </a:pPr>
            <a:r>
              <a:rPr lang="en-US" smtClean="0"/>
              <a:t>A hematoma is blood collected within damaged tissue or in a body cavity.</a:t>
            </a:r>
          </a:p>
        </p:txBody>
      </p:sp>
    </p:spTree>
    <p:extLst>
      <p:ext uri="{BB962C8B-B14F-4D97-AF65-F5344CB8AC3E}">
        <p14:creationId xmlns:p14="http://schemas.microsoft.com/office/powerpoint/2010/main" val="42803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Closed Injuries </a:t>
            </a:r>
            <a:r>
              <a:rPr lang="en-US" sz="2800" b="0" smtClean="0"/>
              <a:t>(3 of 4)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 crushing injury occurs when a great amount of force is applied to the body.</a:t>
            </a:r>
          </a:p>
          <a:p>
            <a:pPr>
              <a:spcBef>
                <a:spcPct val="35000"/>
              </a:spcBef>
            </a:pPr>
            <a:r>
              <a:rPr lang="en-US" smtClean="0"/>
              <a:t>Extent of damage depends on: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Amount of force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Length of time force is applied</a:t>
            </a:r>
          </a:p>
          <a:p>
            <a:pPr>
              <a:spcBef>
                <a:spcPct val="35000"/>
              </a:spcBef>
            </a:pPr>
            <a:r>
              <a:rPr lang="en-US" smtClean="0"/>
              <a:t>When an area of the body is trapped for longer than 4 hours, crush syndrome can develop.</a:t>
            </a:r>
          </a:p>
        </p:txBody>
      </p:sp>
    </p:spTree>
    <p:extLst>
      <p:ext uri="{BB962C8B-B14F-4D97-AF65-F5344CB8AC3E}">
        <p14:creationId xmlns:p14="http://schemas.microsoft.com/office/powerpoint/2010/main" val="18561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Closed Injuries </a:t>
            </a:r>
            <a:r>
              <a:rPr lang="en-US" sz="2800" b="0" smtClean="0"/>
              <a:t>(4 of 4)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Compartment syndrome results from the swelling that occurs whenever tissues are injured.</a:t>
            </a:r>
          </a:p>
          <a:p>
            <a:pPr>
              <a:spcBef>
                <a:spcPct val="35000"/>
              </a:spcBef>
            </a:pPr>
            <a:r>
              <a:rPr lang="en-US" smtClean="0"/>
              <a:t>Severe closed injuries can also damage internal organs.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all patients with closed injuries for more serious hidden injuries.</a:t>
            </a:r>
          </a:p>
        </p:txBody>
      </p:sp>
    </p:spTree>
    <p:extLst>
      <p:ext uri="{BB962C8B-B14F-4D97-AF65-F5344CB8AC3E}">
        <p14:creationId xmlns:p14="http://schemas.microsoft.com/office/powerpoint/2010/main" val="20976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Open Injuries </a:t>
            </a:r>
            <a:r>
              <a:rPr lang="en-US" sz="2800" b="0" smtClean="0"/>
              <a:t>(1 of 7)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Protective layer of the skin is damaged.</a:t>
            </a:r>
          </a:p>
          <a:p>
            <a:pPr>
              <a:spcBef>
                <a:spcPct val="35000"/>
              </a:spcBef>
            </a:pPr>
            <a:r>
              <a:rPr lang="en-US" smtClean="0"/>
              <a:t>Wound is contaminated and may become infected.</a:t>
            </a:r>
          </a:p>
          <a:p>
            <a:pPr>
              <a:spcBef>
                <a:spcPct val="35000"/>
              </a:spcBef>
            </a:pPr>
            <a:r>
              <a:rPr lang="en-US" smtClean="0"/>
              <a:t>Four types: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Abrasions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Lacerations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Avulsions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Penetrating wounds</a:t>
            </a:r>
          </a:p>
        </p:txBody>
      </p:sp>
    </p:spTree>
    <p:extLst>
      <p:ext uri="{BB962C8B-B14F-4D97-AF65-F5344CB8AC3E}">
        <p14:creationId xmlns:p14="http://schemas.microsoft.com/office/powerpoint/2010/main" val="31749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Open Injuries </a:t>
            </a:r>
            <a:r>
              <a:rPr lang="en-US" sz="2800" b="0" smtClean="0"/>
              <a:t>(2 of 7)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An abrasion is a wound of the superficial layer of the skin.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Caused by friction when a body part rubs or scrapes across a rough or hard surface</a:t>
            </a:r>
          </a:p>
        </p:txBody>
      </p:sp>
      <p:pic>
        <p:nvPicPr>
          <p:cNvPr id="26628" name="Picture 6" descr="78286_CH24_FIG05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3463"/>
            <a:ext cx="396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7" descr="78286_CH24_FIG05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73463"/>
            <a:ext cx="3276600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7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Open Injuries </a:t>
            </a:r>
            <a:r>
              <a:rPr lang="en-US" sz="2800" b="0" smtClean="0"/>
              <a:t>(3 of 7)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 laceration is a jagged cut. 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Caused by a sharp object or blunt force that tears the tissue</a:t>
            </a:r>
          </a:p>
          <a:p>
            <a:pPr>
              <a:spcBef>
                <a:spcPct val="35000"/>
              </a:spcBef>
            </a:pPr>
            <a:r>
              <a:rPr lang="en-US" smtClean="0"/>
              <a:t>An incision is a sharp, smooth cut.</a:t>
            </a:r>
          </a:p>
        </p:txBody>
      </p:sp>
      <p:sp>
        <p:nvSpPr>
          <p:cNvPr id="2765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7763" y="6019800"/>
            <a:ext cx="2452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Arial Narrow" pitchFamily="1" charset="0"/>
              </a:rPr>
              <a:t>Source: © English/Custom Medical Stock Photography</a:t>
            </a:r>
          </a:p>
        </p:txBody>
      </p:sp>
      <p:pic>
        <p:nvPicPr>
          <p:cNvPr id="27653" name="Picture 7" descr="78286_CH24_FIG06A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3657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8" descr="78286_CH24_FIG06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22688"/>
            <a:ext cx="2971800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Open Injuries </a:t>
            </a:r>
            <a:r>
              <a:rPr lang="en-US" sz="2800" b="0" smtClean="0"/>
              <a:t>(4 of 7)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An avulsion separates various layers of soft tissue so that they become either completely detached or hang as a flap.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Often there is significant bleeding.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Never remove an avulsion skin flap.</a:t>
            </a:r>
          </a:p>
          <a:p>
            <a:pPr>
              <a:spcBef>
                <a:spcPct val="35000"/>
              </a:spcBef>
            </a:pPr>
            <a:r>
              <a:rPr lang="en-US" smtClean="0"/>
              <a:t>An amputation is an injury in which part of the body is completely severed.</a:t>
            </a:r>
          </a:p>
        </p:txBody>
      </p:sp>
    </p:spTree>
    <p:extLst>
      <p:ext uri="{BB962C8B-B14F-4D97-AF65-F5344CB8AC3E}">
        <p14:creationId xmlns:p14="http://schemas.microsoft.com/office/powerpoint/2010/main" val="13915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Open Injuries </a:t>
            </a:r>
            <a:r>
              <a:rPr lang="en-US" sz="2800" b="0" smtClean="0"/>
              <a:t>(5 of 7)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 penetrating wound is an injury resulting from a sharp, pointed object.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Can damage structures deep within the body</a:t>
            </a:r>
          </a:p>
        </p:txBody>
      </p:sp>
      <p:pic>
        <p:nvPicPr>
          <p:cNvPr id="29700" name="Picture 6" descr="78286_CH24_FIG08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429000"/>
            <a:ext cx="39624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7" descr="78286_CH24_FIG08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429000"/>
            <a:ext cx="3124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5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Open Injuries </a:t>
            </a:r>
            <a:r>
              <a:rPr lang="en-US" sz="2800" b="0" smtClean="0"/>
              <a:t>(6 of 7)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Stabbings and shootings often result in multiple penetrating injuries.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the patient carefully to identify all wounds.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Count the number of penetrating injuries.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Determine the type of gun and rounds fired, and document your care.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You may have to testify in court.</a:t>
            </a:r>
          </a:p>
        </p:txBody>
      </p:sp>
    </p:spTree>
    <p:extLst>
      <p:ext uri="{BB962C8B-B14F-4D97-AF65-F5344CB8AC3E}">
        <p14:creationId xmlns:p14="http://schemas.microsoft.com/office/powerpoint/2010/main" val="23113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Introduction </a:t>
            </a:r>
            <a:r>
              <a:rPr lang="en-US" sz="2800" b="0" smtClean="0"/>
              <a:t>(1 of 3)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Soft-tissue injuries are common.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Simple as a cut or scrape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Serious as a life-threatening internal injury</a:t>
            </a:r>
          </a:p>
          <a:p>
            <a:pPr>
              <a:spcBef>
                <a:spcPct val="35000"/>
              </a:spcBef>
            </a:pPr>
            <a:r>
              <a:rPr lang="en-US" smtClean="0"/>
              <a:t>Do not be distracted by dramatic open wounds.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Do not forget airway obstructions.</a:t>
            </a:r>
          </a:p>
        </p:txBody>
      </p:sp>
    </p:spTree>
    <p:extLst>
      <p:ext uri="{BB962C8B-B14F-4D97-AF65-F5344CB8AC3E}">
        <p14:creationId xmlns:p14="http://schemas.microsoft.com/office/powerpoint/2010/main" val="15499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Open Injuries </a:t>
            </a:r>
            <a:r>
              <a:rPr lang="en-US" sz="2800" b="0" smtClean="0"/>
              <a:t>(7 of 7)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Blast injuries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Primary blast injury</a:t>
            </a:r>
          </a:p>
          <a:p>
            <a:pPr lvl="2"/>
            <a:r>
              <a:rPr lang="en-US" sz="2400" smtClean="0"/>
              <a:t>Damage caused by pressure of explosion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Secondary blast injury</a:t>
            </a:r>
          </a:p>
          <a:p>
            <a:pPr lvl="2"/>
            <a:r>
              <a:rPr lang="en-US" sz="2400" smtClean="0"/>
              <a:t>Damage results from flying debris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Tertiary blast injury</a:t>
            </a:r>
          </a:p>
          <a:p>
            <a:pPr lvl="2"/>
            <a:r>
              <a:rPr lang="en-US" sz="2400" smtClean="0"/>
              <a:t>Victim is thrown by explosion, perhaps into an object</a:t>
            </a:r>
          </a:p>
        </p:txBody>
      </p:sp>
    </p:spTree>
    <p:extLst>
      <p:ext uri="{BB962C8B-B14F-4D97-AF65-F5344CB8AC3E}">
        <p14:creationId xmlns:p14="http://schemas.microsoft.com/office/powerpoint/2010/main" val="7264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Patient Assessment of Closed and Open Injuries </a:t>
            </a:r>
            <a:r>
              <a:rPr lang="en-US" sz="2800" b="0" smtClean="0"/>
              <a:t>(1 of 2)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More difficult to assess a closed injury 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You can see an open injury.</a:t>
            </a:r>
          </a:p>
          <a:p>
            <a:pPr>
              <a:spcBef>
                <a:spcPct val="35000"/>
              </a:spcBef>
            </a:pPr>
            <a:r>
              <a:rPr lang="en-US" smtClean="0"/>
              <a:t>Consider the possibility of a closed injury when you observe: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Bruising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Swelling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Deformity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The patient reporting pain</a:t>
            </a:r>
          </a:p>
        </p:txBody>
      </p:sp>
    </p:spTree>
    <p:extLst>
      <p:ext uri="{BB962C8B-B14F-4D97-AF65-F5344CB8AC3E}">
        <p14:creationId xmlns:p14="http://schemas.microsoft.com/office/powerpoint/2010/main" val="11303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Patient Assessment of Closed and Open Injuries </a:t>
            </a:r>
            <a:r>
              <a:rPr lang="en-US" sz="2800" b="0" smtClean="0"/>
              <a:t>(2 of 2)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Patient assessment steps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Scene size-up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Primary assessment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History taking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Secondary assessment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Reassessment</a:t>
            </a:r>
          </a:p>
        </p:txBody>
      </p:sp>
    </p:spTree>
    <p:extLst>
      <p:ext uri="{BB962C8B-B14F-4D97-AF65-F5344CB8AC3E}">
        <p14:creationId xmlns:p14="http://schemas.microsoft.com/office/powerpoint/2010/main" val="23980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Scene Size-up </a:t>
            </a:r>
            <a:r>
              <a:rPr lang="en-US" sz="2800" b="0" smtClean="0"/>
              <a:t>(1 of 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Scene safety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Observe the scene for hazards to yourself, your crew, and the patient.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for the potential for violence.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for environmental hazards.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Take standard precautions.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Determine the number of patients.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Consider if you need additional resources.</a:t>
            </a:r>
          </a:p>
        </p:txBody>
      </p:sp>
    </p:spTree>
    <p:extLst>
      <p:ext uri="{BB962C8B-B14F-4D97-AF65-F5344CB8AC3E}">
        <p14:creationId xmlns:p14="http://schemas.microsoft.com/office/powerpoint/2010/main" val="37851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Scene Size-up </a:t>
            </a:r>
            <a:r>
              <a:rPr lang="en-US" sz="2800" b="0" smtClean="0"/>
              <a:t>(2 of 2)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Mechanism of injury/nature of illness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Look for indicators of the MOI as you assess the scene.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The MOI may provide indicators of safety threats.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If the scene is unsafe, request additional help early.</a:t>
            </a:r>
          </a:p>
        </p:txBody>
      </p:sp>
    </p:spTree>
    <p:extLst>
      <p:ext uri="{BB962C8B-B14F-4D97-AF65-F5344CB8AC3E}">
        <p14:creationId xmlns:p14="http://schemas.microsoft.com/office/powerpoint/2010/main" val="24841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Primary Assessment </a:t>
            </a:r>
            <a:r>
              <a:rPr lang="en-US" sz="2800" b="0" smtClean="0"/>
              <a:t>(1 of 4)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Form a general impression.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Look for indicators to alert you to the seriousness of the patient’s condition.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Do not be distracted from looking for more serious hidden injuries.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Check for responsiveness using the AVPU scale.</a:t>
            </a:r>
          </a:p>
        </p:txBody>
      </p:sp>
    </p:spTree>
    <p:extLst>
      <p:ext uri="{BB962C8B-B14F-4D97-AF65-F5344CB8AC3E}">
        <p14:creationId xmlns:p14="http://schemas.microsoft.com/office/powerpoint/2010/main" val="188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Primary Assessment </a:t>
            </a:r>
            <a:r>
              <a:rPr lang="en-US" sz="2800" b="0" smtClean="0"/>
              <a:t>(2 of 4)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Airway and breathing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Ensure that the patient has a clear and patent airway.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Protect the patient from further spinal injury.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the patient for adequate breathing.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Inspect and palpate the chest for DCAP-BTLS.</a:t>
            </a:r>
          </a:p>
        </p:txBody>
      </p:sp>
    </p:spTree>
    <p:extLst>
      <p:ext uri="{BB962C8B-B14F-4D97-AF65-F5344CB8AC3E}">
        <p14:creationId xmlns:p14="http://schemas.microsoft.com/office/powerpoint/2010/main" val="7539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Primary Assessment </a:t>
            </a:r>
            <a:r>
              <a:rPr lang="en-US" sz="2800" b="0" smtClean="0"/>
              <a:t>(3 of 4)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Circulation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the patient’s pulse rate and quality.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Determine the skin condition, color, and temperature.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Check the capillary refill time.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You may need to treat for shock.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If visible significant bleeding is seen, you must begin the steps to control it.</a:t>
            </a:r>
          </a:p>
        </p:txBody>
      </p:sp>
    </p:spTree>
    <p:extLst>
      <p:ext uri="{BB962C8B-B14F-4D97-AF65-F5344CB8AC3E}">
        <p14:creationId xmlns:p14="http://schemas.microsoft.com/office/powerpoint/2010/main" val="3303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Primary Assessment </a:t>
            </a:r>
            <a:r>
              <a:rPr lang="en-US" sz="2800" b="0" smtClean="0"/>
              <a:t>(4 of 4)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Transport decision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Immediately transport in these cases:</a:t>
            </a:r>
          </a:p>
          <a:p>
            <a:pPr lvl="2"/>
            <a:r>
              <a:rPr lang="en-US" sz="2400" smtClean="0"/>
              <a:t>Poor initial general impression</a:t>
            </a:r>
          </a:p>
          <a:p>
            <a:pPr lvl="2"/>
            <a:r>
              <a:rPr lang="en-US" sz="2400" smtClean="0"/>
              <a:t>Altered level of consciousness</a:t>
            </a:r>
          </a:p>
          <a:p>
            <a:pPr lvl="2"/>
            <a:r>
              <a:rPr lang="en-US" sz="2400" smtClean="0"/>
              <a:t>Dyspnea</a:t>
            </a:r>
          </a:p>
          <a:p>
            <a:pPr lvl="2"/>
            <a:r>
              <a:rPr lang="en-US" sz="2400" smtClean="0"/>
              <a:t>Abnormal vital signs</a:t>
            </a:r>
          </a:p>
          <a:p>
            <a:pPr lvl="2"/>
            <a:r>
              <a:rPr lang="en-US" sz="2400" smtClean="0"/>
              <a:t>Shock</a:t>
            </a:r>
          </a:p>
          <a:p>
            <a:pPr lvl="2"/>
            <a:r>
              <a:rPr lang="en-US" sz="2400" smtClean="0"/>
              <a:t>Severe pain</a:t>
            </a:r>
          </a:p>
        </p:txBody>
      </p:sp>
    </p:spTree>
    <p:extLst>
      <p:ext uri="{BB962C8B-B14F-4D97-AF65-F5344CB8AC3E}">
        <p14:creationId xmlns:p14="http://schemas.microsoft.com/office/powerpoint/2010/main" val="32353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History Taking </a:t>
            </a:r>
            <a:r>
              <a:rPr lang="en-US" sz="2800" b="0" smtClean="0"/>
              <a:t>(1 of 2)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Investigate the chief complaint.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Obtain a medical history.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Obtain a SAMPLE history.</a:t>
            </a:r>
          </a:p>
          <a:p>
            <a:pPr lvl="2"/>
            <a:r>
              <a:rPr lang="en-US" sz="2400" smtClean="0"/>
              <a:t>Using OPQRST may provide some background on isolated extremity injuries.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If the patient is unresponsive, attempt to obtain the history from other sources.</a:t>
            </a:r>
          </a:p>
        </p:txBody>
      </p:sp>
    </p:spTree>
    <p:extLst>
      <p:ext uri="{BB962C8B-B14F-4D97-AF65-F5344CB8AC3E}">
        <p14:creationId xmlns:p14="http://schemas.microsoft.com/office/powerpoint/2010/main" val="36316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Introduction </a:t>
            </a:r>
            <a:r>
              <a:rPr lang="en-US" sz="2800" b="0" smtClean="0"/>
              <a:t>(2 of 3)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Soft tissues of the body can be injured through a variety of mechanisms: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Blunt injury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Penetrating injury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Barotrauma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Burns</a:t>
            </a:r>
          </a:p>
        </p:txBody>
      </p:sp>
    </p:spTree>
    <p:extLst>
      <p:ext uri="{BB962C8B-B14F-4D97-AF65-F5344CB8AC3E}">
        <p14:creationId xmlns:p14="http://schemas.microsoft.com/office/powerpoint/2010/main" val="12748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History Taking </a:t>
            </a:r>
            <a:r>
              <a:rPr lang="en-US" sz="2800" b="0" smtClean="0"/>
              <a:t>(2 of 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Typical signs of an open injury include: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Bleeding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Break(s) in the skin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Shock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Hemorrhage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Disfigurement or loss of a body part</a:t>
            </a:r>
          </a:p>
        </p:txBody>
      </p:sp>
    </p:spTree>
    <p:extLst>
      <p:ext uri="{BB962C8B-B14F-4D97-AF65-F5344CB8AC3E}">
        <p14:creationId xmlns:p14="http://schemas.microsoft.com/office/powerpoint/2010/main" val="20992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Secondary Assessment </a:t>
            </a:r>
            <a:r>
              <a:rPr lang="en-US" sz="2800" b="0" smtClean="0"/>
              <a:t>(1 of 4)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Physical examinations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Is the patient in a tripod position?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What is the skin’s color and condition?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Are there any signs of increased respiratory efforts?</a:t>
            </a:r>
          </a:p>
          <a:p>
            <a:pPr lvl="2"/>
            <a:r>
              <a:rPr lang="en-US" sz="2400" smtClean="0"/>
              <a:t>Retractions</a:t>
            </a:r>
          </a:p>
          <a:p>
            <a:pPr lvl="2"/>
            <a:r>
              <a:rPr lang="en-US" sz="2400" smtClean="0"/>
              <a:t>Nasal flaring</a:t>
            </a:r>
          </a:p>
          <a:p>
            <a:pPr lvl="2"/>
            <a:r>
              <a:rPr lang="en-US" sz="2400" smtClean="0"/>
              <a:t>Pursed lip breathing</a:t>
            </a:r>
          </a:p>
          <a:p>
            <a:pPr lvl="2"/>
            <a:r>
              <a:rPr lang="en-US" sz="2400" smtClean="0"/>
              <a:t>Use of accessory muscles</a:t>
            </a:r>
          </a:p>
        </p:txBody>
      </p:sp>
    </p:spTree>
    <p:extLst>
      <p:ext uri="{BB962C8B-B14F-4D97-AF65-F5344CB8AC3E}">
        <p14:creationId xmlns:p14="http://schemas.microsoft.com/office/powerpoint/2010/main" val="1501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Secondary Assessment </a:t>
            </a:r>
            <a:r>
              <a:rPr lang="en-US" sz="2800" b="0" smtClean="0"/>
              <a:t>(2 of 4)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Physical examinations (cont’d)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Listen for air movement and breath sounds.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pulse rate and quality.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Determine the skin condition, color, and temperature.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Check the capillary refill time.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1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Secondary Assessment </a:t>
            </a:r>
            <a:r>
              <a:rPr lang="en-US" sz="2800" b="0" smtClean="0"/>
              <a:t>(3 of 4)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Physical examinations (cont’d)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the neurologic system.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the musculoskeletal system with a full-body scan.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all anatomic regions.</a:t>
            </a:r>
          </a:p>
        </p:txBody>
      </p:sp>
    </p:spTree>
    <p:extLst>
      <p:ext uri="{BB962C8B-B14F-4D97-AF65-F5344CB8AC3E}">
        <p14:creationId xmlns:p14="http://schemas.microsoft.com/office/powerpoint/2010/main" val="26645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Secondary Assessment </a:t>
            </a:r>
            <a:r>
              <a:rPr lang="en-US" sz="2800" b="0" smtClean="0"/>
              <a:t>(4 of 4)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Vital signs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You must reassess the vital signs to identify how quickly the patient’s condition is changing.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Use appropriate monitoring devices to quantify:</a:t>
            </a:r>
          </a:p>
          <a:p>
            <a:pPr lvl="2"/>
            <a:r>
              <a:rPr lang="en-US" sz="2400" smtClean="0"/>
              <a:t>Oxygenation </a:t>
            </a:r>
          </a:p>
          <a:p>
            <a:pPr lvl="2"/>
            <a:r>
              <a:rPr lang="en-US" sz="2400" smtClean="0"/>
              <a:t>Circulatory status</a:t>
            </a:r>
          </a:p>
          <a:p>
            <a:pPr lvl="2"/>
            <a:r>
              <a:rPr lang="en-US" sz="2400" smtClean="0"/>
              <a:t>Blood pressure</a:t>
            </a:r>
          </a:p>
        </p:txBody>
      </p:sp>
    </p:spTree>
    <p:extLst>
      <p:ext uri="{BB962C8B-B14F-4D97-AF65-F5344CB8AC3E}">
        <p14:creationId xmlns:p14="http://schemas.microsoft.com/office/powerpoint/2010/main" val="18557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Reassessment </a:t>
            </a:r>
            <a:r>
              <a:rPr lang="en-US" sz="2800" b="0" smtClean="0"/>
              <a:t>(1 of 3)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Repeat the primary assessment.</a:t>
            </a:r>
          </a:p>
          <a:p>
            <a:pPr>
              <a:spcBef>
                <a:spcPct val="35000"/>
              </a:spcBef>
            </a:pPr>
            <a:r>
              <a:rPr lang="en-US" smtClean="0"/>
              <a:t>Reassess vital signs and the chief complaint.</a:t>
            </a:r>
          </a:p>
          <a:p>
            <a:pPr>
              <a:spcBef>
                <a:spcPct val="35000"/>
              </a:spcBef>
            </a:pPr>
            <a:r>
              <a:rPr lang="en-US" smtClean="0"/>
              <a:t>Assess all bandaging frequently.</a:t>
            </a:r>
          </a:p>
          <a:p>
            <a:pPr>
              <a:spcBef>
                <a:spcPct val="35000"/>
              </a:spcBef>
            </a:pPr>
            <a:r>
              <a:rPr lang="en-US" smtClean="0"/>
              <a:t>Identify and treat changes in the patient’s condition.</a:t>
            </a:r>
          </a:p>
        </p:txBody>
      </p:sp>
    </p:spTree>
    <p:extLst>
      <p:ext uri="{BB962C8B-B14F-4D97-AF65-F5344CB8AC3E}">
        <p14:creationId xmlns:p14="http://schemas.microsoft.com/office/powerpoint/2010/main" val="30075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Reassessment </a:t>
            </a:r>
            <a:r>
              <a:rPr lang="en-US" sz="2800" b="0" smtClean="0"/>
              <a:t>(2 of 3)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Interventions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Assess and manage all threats to the patient’s airway, breathing, and circulation.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Expose all wounds, cleanse the wound surface, control bleeding, and be prepared to treat for shock.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Extremities that are painful, swollen, or deformed should be splinted.</a:t>
            </a:r>
          </a:p>
        </p:txBody>
      </p:sp>
    </p:spTree>
    <p:extLst>
      <p:ext uri="{BB962C8B-B14F-4D97-AF65-F5344CB8AC3E}">
        <p14:creationId xmlns:p14="http://schemas.microsoft.com/office/powerpoint/2010/main" val="30282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Reassessment </a:t>
            </a:r>
            <a:r>
              <a:rPr lang="en-US" sz="2800" b="0" smtClean="0"/>
              <a:t>(3 of 3)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Communication and documentation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Description of the MOI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Position in which you found the patient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Amount of blood loss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Location and description of any soft-tissue injuries or other wounds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Size and depth of the injury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How you treated the injuries</a:t>
            </a:r>
          </a:p>
        </p:txBody>
      </p:sp>
    </p:spTree>
    <p:extLst>
      <p:ext uri="{BB962C8B-B14F-4D97-AF65-F5344CB8AC3E}">
        <p14:creationId xmlns:p14="http://schemas.microsoft.com/office/powerpoint/2010/main" val="37163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Closed Injuries </a:t>
            </a:r>
            <a:r>
              <a:rPr lang="en-US" sz="2800" b="0" smtClean="0"/>
              <a:t>(1 of 3)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No special emergency care for small contusions</a:t>
            </a:r>
          </a:p>
          <a:p>
            <a:pPr>
              <a:spcBef>
                <a:spcPct val="35000"/>
              </a:spcBef>
            </a:pPr>
            <a:r>
              <a:rPr lang="en-US" smtClean="0"/>
              <a:t>Soft-tissue injuries may look rather dramatic.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Still focus on airway and breathing first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You may have to assist ventilations with a bag-mask device.</a:t>
            </a:r>
          </a:p>
        </p:txBody>
      </p:sp>
    </p:spTree>
    <p:extLst>
      <p:ext uri="{BB962C8B-B14F-4D97-AF65-F5344CB8AC3E}">
        <p14:creationId xmlns:p14="http://schemas.microsoft.com/office/powerpoint/2010/main" val="6763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Closed Injuries </a:t>
            </a:r>
            <a:r>
              <a:rPr lang="en-US" sz="2800" b="0" smtClean="0"/>
              <a:t>(2 of 3)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Treat closed soft-tissue injury using the RICES mnemonic: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Rest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Ice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Compression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Elevation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Splinting</a:t>
            </a:r>
          </a:p>
        </p:txBody>
      </p:sp>
    </p:spTree>
    <p:extLst>
      <p:ext uri="{BB962C8B-B14F-4D97-AF65-F5344CB8AC3E}">
        <p14:creationId xmlns:p14="http://schemas.microsoft.com/office/powerpoint/2010/main" val="5900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Introduction </a:t>
            </a:r>
            <a:r>
              <a:rPr lang="en-US" sz="2800" b="0" smtClean="0"/>
              <a:t>(3 of 3)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Soft-tissue trauma is the leading form of injury.</a:t>
            </a:r>
          </a:p>
          <a:p>
            <a:pPr>
              <a:spcBef>
                <a:spcPct val="35000"/>
              </a:spcBef>
            </a:pPr>
            <a:r>
              <a:rPr lang="en-US" smtClean="0"/>
              <a:t>Death is often related to hemorrhage or infection.</a:t>
            </a:r>
          </a:p>
          <a:p>
            <a:pPr>
              <a:spcBef>
                <a:spcPct val="35000"/>
              </a:spcBef>
            </a:pPr>
            <a:r>
              <a:rPr lang="en-US" smtClean="0"/>
              <a:t>EMTs can teach children and others preventive actions.</a:t>
            </a:r>
          </a:p>
        </p:txBody>
      </p:sp>
    </p:spTree>
    <p:extLst>
      <p:ext uri="{BB962C8B-B14F-4D97-AF65-F5344CB8AC3E}">
        <p14:creationId xmlns:p14="http://schemas.microsoft.com/office/powerpoint/2010/main" val="29208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Closed Injuries </a:t>
            </a:r>
            <a:r>
              <a:rPr lang="en-US" sz="2800" b="0" smtClean="0"/>
              <a:t>(3 of 3)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Signs of developing shock: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Anxiety or agitation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Changes in mental status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Increased heart rate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Increased respiratory rate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Diaphoresis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Cool or clammy skin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Decreased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29805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(1 of 12)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Before caring for the patient, follow standard precautions.</a:t>
            </a:r>
          </a:p>
          <a:p>
            <a:pPr>
              <a:spcBef>
                <a:spcPct val="35000"/>
              </a:spcBef>
            </a:pPr>
            <a:r>
              <a:rPr lang="en-US" smtClean="0"/>
              <a:t>Wear gloves and eye protection.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Wear a gown and a mask if necessary.</a:t>
            </a:r>
          </a:p>
          <a:p>
            <a:pPr>
              <a:spcBef>
                <a:spcPct val="35000"/>
              </a:spcBef>
            </a:pPr>
            <a:r>
              <a:rPr lang="en-US" smtClean="0"/>
              <a:t>Make sure the airway is open and administer high-flow oxygen.</a:t>
            </a:r>
          </a:p>
        </p:txBody>
      </p:sp>
    </p:spTree>
    <p:extLst>
      <p:ext uri="{BB962C8B-B14F-4D97-AF65-F5344CB8AC3E}">
        <p14:creationId xmlns:p14="http://schemas.microsoft.com/office/powerpoint/2010/main" val="42280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(2 of 12)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Control life-threatening bleeding using: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Direct, even pressure and elevation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Pressure dressings and/or splints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Tourniquets</a:t>
            </a:r>
          </a:p>
          <a:p>
            <a:pPr>
              <a:spcBef>
                <a:spcPct val="35000"/>
              </a:spcBef>
            </a:pPr>
            <a:r>
              <a:rPr lang="en-US" smtClean="0"/>
              <a:t>Follow the steps in </a:t>
            </a:r>
            <a:r>
              <a:rPr lang="en-US" b="1" smtClean="0"/>
              <a:t>Skill Drill 24-1 </a:t>
            </a:r>
            <a:r>
              <a:rPr lang="en-US" smtClean="0"/>
              <a:t>to control bleeding from an extremity.</a:t>
            </a:r>
          </a:p>
        </p:txBody>
      </p:sp>
    </p:spTree>
    <p:extLst>
      <p:ext uri="{BB962C8B-B14F-4D97-AF65-F5344CB8AC3E}">
        <p14:creationId xmlns:p14="http://schemas.microsoft.com/office/powerpoint/2010/main" val="25189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(4 of 12)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All open wounds are assumed to be contaminated and present a risk of infection.</a:t>
            </a:r>
          </a:p>
          <a:p>
            <a:pPr>
              <a:spcBef>
                <a:spcPct val="35000"/>
              </a:spcBef>
            </a:pPr>
            <a:r>
              <a:rPr lang="en-US" smtClean="0"/>
              <a:t>Often, you can better control bleeding from an open soft-tissue wound by splinting the extremity, even if there is no fracture.</a:t>
            </a:r>
          </a:p>
        </p:txBody>
      </p:sp>
    </p:spTree>
    <p:extLst>
      <p:ext uri="{BB962C8B-B14F-4D97-AF65-F5344CB8AC3E}">
        <p14:creationId xmlns:p14="http://schemas.microsoft.com/office/powerpoint/2010/main" val="41405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(5 of 12)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Abdominal wounds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An open wound in the abdominal cavity may expose internal organs.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The organs may even protrude through the wound, an injury called evisceration.</a:t>
            </a:r>
          </a:p>
        </p:txBody>
      </p:sp>
    </p:spTree>
    <p:extLst>
      <p:ext uri="{BB962C8B-B14F-4D97-AF65-F5344CB8AC3E}">
        <p14:creationId xmlns:p14="http://schemas.microsoft.com/office/powerpoint/2010/main" val="18948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(6 of 12)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Abdominal wounds (cont’d)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Cover the wound with sterile gauze.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Secure with an occlusive dressing.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Keep the organs moist and warm.</a:t>
            </a:r>
          </a:p>
        </p:txBody>
      </p:sp>
      <p:pic>
        <p:nvPicPr>
          <p:cNvPr id="57348" name="Picture 1028" descr="78286_CH24_FIG12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9988"/>
            <a:ext cx="3657600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1029" descr="78286_CH24_FIG12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09988"/>
            <a:ext cx="3657600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1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(7 of 12)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Impaled objects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To treat an impaled object, follow the steps in </a:t>
            </a:r>
            <a:r>
              <a:rPr lang="en-US" b="1" smtClean="0"/>
              <a:t>Skill Drill 24-2.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Only remove an impaled object when:</a:t>
            </a:r>
          </a:p>
          <a:p>
            <a:pPr lvl="2"/>
            <a:r>
              <a:rPr lang="en-US" sz="2400" smtClean="0"/>
              <a:t>The object is in the cheek and obstructs breathing.</a:t>
            </a:r>
          </a:p>
          <a:p>
            <a:pPr lvl="2"/>
            <a:r>
              <a:rPr lang="en-US" sz="2400" smtClean="0"/>
              <a:t>The object is in the chest and interferes with CPR.</a:t>
            </a:r>
          </a:p>
        </p:txBody>
      </p:sp>
    </p:spTree>
    <p:extLst>
      <p:ext uri="{BB962C8B-B14F-4D97-AF65-F5344CB8AC3E}">
        <p14:creationId xmlns:p14="http://schemas.microsoft.com/office/powerpoint/2010/main" val="7193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(8 of 12)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Neck injuries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Open neck injuries can be life threatening.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Open veins may suck in air and cause cardiac arrest.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Cover the wound with an occlusive dressing.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Apply pressure but do not compress both carotid arteries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9895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(9 of 12)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Small-animal bites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 small animal’s mouth is heavily contaminated with virulent bacteria.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Wounds may require:</a:t>
            </a:r>
          </a:p>
          <a:p>
            <a:pPr lvl="2"/>
            <a:r>
              <a:rPr lang="en-US" sz="2400" smtClean="0"/>
              <a:t>Antibiotics</a:t>
            </a:r>
          </a:p>
          <a:p>
            <a:pPr lvl="2"/>
            <a:r>
              <a:rPr lang="en-US" sz="2400" smtClean="0"/>
              <a:t>Tetanus prophylaxis</a:t>
            </a:r>
          </a:p>
          <a:p>
            <a:pPr lvl="2"/>
            <a:r>
              <a:rPr lang="en-US" sz="2400" smtClean="0"/>
              <a:t>Suturing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Bites should be evaluated by a physician.</a:t>
            </a:r>
          </a:p>
        </p:txBody>
      </p:sp>
    </p:spTree>
    <p:extLst>
      <p:ext uri="{BB962C8B-B14F-4D97-AF65-F5344CB8AC3E}">
        <p14:creationId xmlns:p14="http://schemas.microsoft.com/office/powerpoint/2010/main" val="23914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(10 of 12)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 major concern is the spread of rabies.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Acute, potentially fatal viral infection of the central nervous system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Can affect all warm-blooded animals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Transmitted through biting or licking an open wound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Prevented by a series of special vaccine injections</a:t>
            </a:r>
          </a:p>
        </p:txBody>
      </p:sp>
    </p:spTree>
    <p:extLst>
      <p:ext uri="{BB962C8B-B14F-4D97-AF65-F5344CB8AC3E}">
        <p14:creationId xmlns:p14="http://schemas.microsoft.com/office/powerpoint/2010/main" val="14830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The Anatomy and Physiology of the Skin </a:t>
            </a:r>
            <a:r>
              <a:rPr lang="en-US" sz="2800" b="0" smtClean="0"/>
              <a:t>(1 of 8)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Skin is first line of defense against: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External forces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Infections</a:t>
            </a:r>
          </a:p>
          <a:p>
            <a:pPr>
              <a:spcBef>
                <a:spcPct val="35000"/>
              </a:spcBef>
            </a:pPr>
            <a:r>
              <a:rPr lang="en-US" smtClean="0"/>
              <a:t>Skin is relatively tough, but still susceptible to injury.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Simple bruises and abrasions to serious lacerations and amputations</a:t>
            </a:r>
          </a:p>
        </p:txBody>
      </p:sp>
    </p:spTree>
    <p:extLst>
      <p:ext uri="{BB962C8B-B14F-4D97-AF65-F5344CB8AC3E}">
        <p14:creationId xmlns:p14="http://schemas.microsoft.com/office/powerpoint/2010/main" val="25897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(11 of 12)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Human bites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The human mouth contains an exceptionally wide range of virulent bacteria and viruses.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Regard any human bite that has penetrated the skin as a very serious injury.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Can result in a serious, spreading infection</a:t>
            </a:r>
          </a:p>
        </p:txBody>
      </p:sp>
    </p:spTree>
    <p:extLst>
      <p:ext uri="{BB962C8B-B14F-4D97-AF65-F5344CB8AC3E}">
        <p14:creationId xmlns:p14="http://schemas.microsoft.com/office/powerpoint/2010/main" val="25724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Emergency Medical Care for Open Injuries </a:t>
            </a:r>
            <a:r>
              <a:rPr lang="en-US" sz="2800" b="0" smtClean="0"/>
              <a:t>(12 of 12)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447800"/>
            <a:ext cx="3810000" cy="4800600"/>
          </a:xfrm>
        </p:spPr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Emergency treatment: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Apply a dry, sterile dressing.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Promptly immobilize the area with a splint or bandage.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Provide transport to the ED.</a:t>
            </a:r>
          </a:p>
        </p:txBody>
      </p:sp>
      <p:pic>
        <p:nvPicPr>
          <p:cNvPr id="63492" name="Picture 4" descr="78286_CH24_FIG1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4343400" cy="2971800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4D207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Burns </a:t>
            </a:r>
            <a:r>
              <a:rPr lang="en-US" sz="2800" b="0" smtClean="0"/>
              <a:t>(1 of 2)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Account for over 10,000 deaths a year</a:t>
            </a:r>
          </a:p>
          <a:p>
            <a:pPr>
              <a:spcBef>
                <a:spcPct val="35000"/>
              </a:spcBef>
            </a:pPr>
            <a:r>
              <a:rPr lang="en-US" smtClean="0"/>
              <a:t>Among the most serious and painful of all injuries</a:t>
            </a:r>
          </a:p>
          <a:p>
            <a:pPr>
              <a:spcBef>
                <a:spcPct val="35000"/>
              </a:spcBef>
            </a:pPr>
            <a:r>
              <a:rPr lang="en-US" smtClean="0"/>
              <a:t>A burn occurs when the body receives more radiant energy than it can absorb.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Sources of this energy include heat, toxic chemicals, and electricity.</a:t>
            </a:r>
          </a:p>
        </p:txBody>
      </p:sp>
    </p:spTree>
    <p:extLst>
      <p:ext uri="{BB962C8B-B14F-4D97-AF65-F5344CB8AC3E}">
        <p14:creationId xmlns:p14="http://schemas.microsoft.com/office/powerpoint/2010/main" val="18026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Burns </a:t>
            </a:r>
            <a:r>
              <a:rPr lang="en-US" sz="2800" b="0" smtClean="0"/>
              <a:t>(2 of 2)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Always perform a complete assessment to determine whether there are other serious injuries.</a:t>
            </a:r>
          </a:p>
        </p:txBody>
      </p:sp>
    </p:spTree>
    <p:extLst>
      <p:ext uri="{BB962C8B-B14F-4D97-AF65-F5344CB8AC3E}">
        <p14:creationId xmlns:p14="http://schemas.microsoft.com/office/powerpoint/2010/main" val="41027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Complications of Burns </a:t>
            </a:r>
            <a:r>
              <a:rPr lang="en-US" sz="2800" b="0" smtClean="0"/>
              <a:t>(1 of 2)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When a person is burned, the skin that acts as a barrier is destroyed.</a:t>
            </a:r>
          </a:p>
          <a:p>
            <a:pPr>
              <a:spcBef>
                <a:spcPct val="35000"/>
              </a:spcBef>
            </a:pPr>
            <a:r>
              <a:rPr lang="en-US" smtClean="0"/>
              <a:t>The victim is now at high risk for: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Infection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Hypothermia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Hypovolemia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Shock</a:t>
            </a:r>
          </a:p>
        </p:txBody>
      </p:sp>
    </p:spTree>
    <p:extLst>
      <p:ext uri="{BB962C8B-B14F-4D97-AF65-F5344CB8AC3E}">
        <p14:creationId xmlns:p14="http://schemas.microsoft.com/office/powerpoint/2010/main" val="23729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Complications of Burns </a:t>
            </a:r>
            <a:r>
              <a:rPr lang="en-US" sz="2800" b="0" smtClean="0"/>
              <a:t>(2 of 2)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Burns to the airway are of significant importance.</a:t>
            </a:r>
          </a:p>
          <a:p>
            <a:pPr>
              <a:spcBef>
                <a:spcPct val="35000"/>
              </a:spcBef>
            </a:pPr>
            <a:r>
              <a:rPr lang="en-US" smtClean="0"/>
              <a:t>Circumferential burns of the chest can compromise breathing.</a:t>
            </a:r>
          </a:p>
          <a:p>
            <a:pPr>
              <a:spcBef>
                <a:spcPct val="35000"/>
              </a:spcBef>
            </a:pPr>
            <a:r>
              <a:rPr lang="en-US" smtClean="0"/>
              <a:t>Circumferential burns of the extremity can lead to neurovascular compromise and irreversible damage.</a:t>
            </a:r>
          </a:p>
        </p:txBody>
      </p:sp>
    </p:spTree>
    <p:extLst>
      <p:ext uri="{BB962C8B-B14F-4D97-AF65-F5344CB8AC3E}">
        <p14:creationId xmlns:p14="http://schemas.microsoft.com/office/powerpoint/2010/main" val="5895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Burn Severity </a:t>
            </a:r>
            <a:r>
              <a:rPr lang="en-US" sz="2800" b="0" smtClean="0"/>
              <a:t>(1 of 5)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Burn severity depends on: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Depth of burn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Extent of burn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Critical areas involved</a:t>
            </a:r>
          </a:p>
          <a:p>
            <a:pPr lvl="2"/>
            <a:r>
              <a:rPr lang="en-US" sz="2400" smtClean="0"/>
              <a:t>Face, upper airway, hands, feet, genitalia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Preexisting medical conditions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Patient younger than 5 or older than 55</a:t>
            </a:r>
          </a:p>
        </p:txBody>
      </p:sp>
    </p:spTree>
    <p:extLst>
      <p:ext uri="{BB962C8B-B14F-4D97-AF65-F5344CB8AC3E}">
        <p14:creationId xmlns:p14="http://schemas.microsoft.com/office/powerpoint/2010/main" val="405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Burn Severity </a:t>
            </a:r>
            <a:r>
              <a:rPr lang="en-US" sz="2800" b="0" smtClean="0"/>
              <a:t>(2 of 5)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Depth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Superficial (first-degree) burns</a:t>
            </a:r>
          </a:p>
          <a:p>
            <a:pPr lvl="2"/>
            <a:r>
              <a:rPr lang="en-US" sz="2400" smtClean="0"/>
              <a:t>Only the top layer of skin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Partial-thickness (second-degree) burns</a:t>
            </a:r>
          </a:p>
          <a:p>
            <a:pPr lvl="2"/>
            <a:r>
              <a:rPr lang="en-US" sz="2400" smtClean="0"/>
              <a:t>Epidermis and some portion of the dermis</a:t>
            </a:r>
          </a:p>
          <a:p>
            <a:pPr lvl="2"/>
            <a:r>
              <a:rPr lang="en-US" sz="2400" smtClean="0"/>
              <a:t>Blisters are present.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Full-thickness (third-degree) burns</a:t>
            </a:r>
          </a:p>
          <a:p>
            <a:pPr lvl="2"/>
            <a:r>
              <a:rPr lang="en-US" sz="2400" smtClean="0"/>
              <a:t>Extend through all skin layers.</a:t>
            </a:r>
          </a:p>
        </p:txBody>
      </p:sp>
    </p:spTree>
    <p:extLst>
      <p:ext uri="{BB962C8B-B14F-4D97-AF65-F5344CB8AC3E}">
        <p14:creationId xmlns:p14="http://schemas.microsoft.com/office/powerpoint/2010/main" val="42912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Burn Severity </a:t>
            </a:r>
            <a:r>
              <a:rPr lang="en-US" sz="2800" b="0" smtClean="0"/>
              <a:t>(3 of 5)</a:t>
            </a:r>
          </a:p>
        </p:txBody>
      </p:sp>
      <p:pic>
        <p:nvPicPr>
          <p:cNvPr id="70659" name="Picture 6" descr="78286_CH24_FIG17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90625"/>
            <a:ext cx="5181600" cy="2630488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D7DF2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7" descr="78286_Ch24_FIG17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25900"/>
            <a:ext cx="2354263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8" descr="78286_Ch24_FIG17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17963"/>
            <a:ext cx="2362200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9" descr="78286_CH24_FIG17D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17963"/>
            <a:ext cx="2362200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3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6425" y="6172200"/>
            <a:ext cx="1576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900">
                <a:solidFill>
                  <a:srgbClr val="000000"/>
                </a:solidFill>
                <a:latin typeface="Arial Narrow" pitchFamily="1" charset="0"/>
              </a:rPr>
              <a:t>© Amy Walters/ShutterStock, Inc.</a:t>
            </a:r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6780213" y="6172200"/>
            <a:ext cx="2108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" charset="0"/>
                <a:ea typeface="ヒラギノ角ゴ Pro W3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ヒラギノ角ゴ Pro W3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ヒラギノ角ゴ Pro W3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ヒラギノ角ゴ Pro W3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  <a:ea typeface="ヒラギノ角ゴ Pro W3" pitchFamily="1" charset="-128"/>
              </a:defRPr>
            </a:lvl9pPr>
          </a:lstStyle>
          <a:p>
            <a:pPr eaLnBrk="1" hangingPunct="1"/>
            <a:r>
              <a:rPr lang="en-US" sz="900">
                <a:solidFill>
                  <a:srgbClr val="000000"/>
                </a:solidFill>
                <a:latin typeface="Arial Narrow" pitchFamily="1" charset="0"/>
              </a:rPr>
              <a:t>© E.M. Singletary, M.D. Used with permission.</a:t>
            </a:r>
          </a:p>
          <a:p>
            <a:pPr eaLnBrk="1" hangingPunct="1"/>
            <a:endParaRPr lang="en-US" sz="900">
              <a:latin typeface="Arial Narrow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Burn Severity </a:t>
            </a:r>
            <a:r>
              <a:rPr lang="en-US" sz="2800" b="0" smtClean="0"/>
              <a:t>(4 of 5)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Extent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Can be estimated using the rule of nines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Divides the body into sections, each representing approximately 9% of the total body surface area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Proportions differ for infants, children, and adults</a:t>
            </a:r>
          </a:p>
        </p:txBody>
      </p:sp>
    </p:spTree>
    <p:extLst>
      <p:ext uri="{BB962C8B-B14F-4D97-AF65-F5344CB8AC3E}">
        <p14:creationId xmlns:p14="http://schemas.microsoft.com/office/powerpoint/2010/main" val="35404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The Anatomy and Physiology of the Skin </a:t>
            </a:r>
            <a:r>
              <a:rPr lang="en-US" sz="2800" b="0" smtClean="0"/>
              <a:t>(2 of 8)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In all instances you must: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Control bleeding.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Prevent further contamination to decrease the risk of infection.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Protect wounds from further damage.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Apply dressings and bandages to various parts of the body.</a:t>
            </a:r>
          </a:p>
        </p:txBody>
      </p:sp>
    </p:spTree>
    <p:extLst>
      <p:ext uri="{BB962C8B-B14F-4D97-AF65-F5344CB8AC3E}">
        <p14:creationId xmlns:p14="http://schemas.microsoft.com/office/powerpoint/2010/main" val="23040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Burn Severity </a:t>
            </a:r>
            <a:r>
              <a:rPr lang="en-US" sz="2800" b="0" smtClean="0"/>
              <a:t>(5 of 5)</a:t>
            </a:r>
          </a:p>
        </p:txBody>
      </p:sp>
      <p:pic>
        <p:nvPicPr>
          <p:cNvPr id="72707" name="Picture 4" descr="78286_CH24_FIG1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447800"/>
            <a:ext cx="5313363" cy="4814888"/>
          </a:xfrm>
          <a:prstGeom prst="rect">
            <a:avLst/>
          </a:prstGeom>
          <a:noFill/>
          <a:ln>
            <a:noFill/>
          </a:ln>
          <a:effectLst>
            <a:outerShdw dist="107763" dir="8100000" algn="ctr" rotWithShape="0">
              <a:srgbClr val="D7DF2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8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The Anatomy and Physiology of the Skin </a:t>
            </a:r>
            <a:r>
              <a:rPr lang="en-US" sz="2800" b="0" smtClean="0"/>
              <a:t>(3 of 8)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Skin varies in thickness.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Thinner in the very young and very old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Thinner on the eyelids, lips, and ears than on the scalp, back, soles of feet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Thin skin is more easily damaged than thick skin.</a:t>
            </a:r>
          </a:p>
        </p:txBody>
      </p:sp>
    </p:spTree>
    <p:extLst>
      <p:ext uri="{BB962C8B-B14F-4D97-AF65-F5344CB8AC3E}">
        <p14:creationId xmlns:p14="http://schemas.microsoft.com/office/powerpoint/2010/main" val="25251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mtClean="0"/>
              <a:t>The Anatomy and Physiology of the Skin </a:t>
            </a:r>
            <a:r>
              <a:rPr lang="en-US" sz="2800" b="0" smtClean="0"/>
              <a:t>(4 of 8)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idx="1"/>
          </p:nvPr>
        </p:nvSpPr>
        <p:spPr/>
        <p:txBody>
          <a:bodyPr rIns="228600"/>
          <a:lstStyle/>
          <a:p>
            <a:pPr>
              <a:spcBef>
                <a:spcPct val="35000"/>
              </a:spcBef>
            </a:pPr>
            <a:r>
              <a:rPr lang="en-US" smtClean="0"/>
              <a:t>Skin has two principal layers: the epidermis and the dermis.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Epidermis is the tough, external layer.</a:t>
            </a:r>
          </a:p>
          <a:p>
            <a:pPr lvl="1">
              <a:spcBef>
                <a:spcPct val="35000"/>
              </a:spcBef>
            </a:pPr>
            <a:r>
              <a:rPr lang="en-US" smtClean="0"/>
              <a:t>Dermis is the inner layer.</a:t>
            </a:r>
          </a:p>
        </p:txBody>
      </p:sp>
    </p:spTree>
    <p:extLst>
      <p:ext uri="{BB962C8B-B14F-4D97-AF65-F5344CB8AC3E}">
        <p14:creationId xmlns:p14="http://schemas.microsoft.com/office/powerpoint/2010/main" val="22363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ource 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ource 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2723</Words>
  <Application>Microsoft Office PowerPoint</Application>
  <PresentationFormat>On-screen Show (4:3)</PresentationFormat>
  <Paragraphs>386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Chapter 24</vt:lpstr>
      <vt:lpstr>Introduction (1 of 3)</vt:lpstr>
      <vt:lpstr>Introduction (2 of 3)</vt:lpstr>
      <vt:lpstr>Introduction (3 of 3)</vt:lpstr>
      <vt:lpstr>The Anatomy and Physiology of the Skin (1 of 8)</vt:lpstr>
      <vt:lpstr>The Anatomy and Physiology of the Skin (2 of 8)</vt:lpstr>
      <vt:lpstr>The Anatomy and Physiology of the Skin (3 of 8)</vt:lpstr>
      <vt:lpstr>The Anatomy and Physiology of the Skin (4 of 8)</vt:lpstr>
      <vt:lpstr>The Anatomy and Physiology of the Skin (5 of 8)</vt:lpstr>
      <vt:lpstr>The Anatomy and Physiology of the Skin (6 of 8)</vt:lpstr>
      <vt:lpstr>The Anatomy and Physiology of the Skin (7 of 8)</vt:lpstr>
      <vt:lpstr>The Anatomy and Physiology of the Skin (8 of 8)</vt:lpstr>
      <vt:lpstr>Pathophysiology (1 of 6)</vt:lpstr>
      <vt:lpstr>Pathophysiology (2 of 6)</vt:lpstr>
      <vt:lpstr>Pathophysiology (3 of 6)</vt:lpstr>
      <vt:lpstr>Pathophysiology (4 of 6)</vt:lpstr>
      <vt:lpstr>Pathophysiology (5 of 6)</vt:lpstr>
      <vt:lpstr>Pathophysiology (6 of 6)</vt:lpstr>
      <vt:lpstr>Closed Injuries (1 of 4)</vt:lpstr>
      <vt:lpstr>Closed Injuries (2 of 4)</vt:lpstr>
      <vt:lpstr>Closed Injuries (3 of 4)</vt:lpstr>
      <vt:lpstr>Closed Injuries (4 of 4)</vt:lpstr>
      <vt:lpstr>Open Injuries (1 of 7)</vt:lpstr>
      <vt:lpstr>Open Injuries (2 of 7)</vt:lpstr>
      <vt:lpstr>Open Injuries (3 of 7)</vt:lpstr>
      <vt:lpstr>Open Injuries (4 of 7)</vt:lpstr>
      <vt:lpstr>Open Injuries (5 of 7)</vt:lpstr>
      <vt:lpstr>Open Injuries (6 of 7)</vt:lpstr>
      <vt:lpstr>Open Injuries (7 of 7)</vt:lpstr>
      <vt:lpstr>Patient Assessment of Closed and Open Injuries (1 of 2)</vt:lpstr>
      <vt:lpstr>Patient Assessment of Closed and Open Injuries (2 of 2)</vt:lpstr>
      <vt:lpstr>Scene Size-up (1 of 2)</vt:lpstr>
      <vt:lpstr>Scene Size-up (2 of 2)</vt:lpstr>
      <vt:lpstr>Primary Assessment (1 of 4)</vt:lpstr>
      <vt:lpstr>Primary Assessment (2 of 4)</vt:lpstr>
      <vt:lpstr>Primary Assessment (3 of 4)</vt:lpstr>
      <vt:lpstr>Primary Assessment (4 of 4)</vt:lpstr>
      <vt:lpstr>History Taking (1 of 2)</vt:lpstr>
      <vt:lpstr>History Taking (2 of 2)</vt:lpstr>
      <vt:lpstr>Secondary Assessment (1 of 4)</vt:lpstr>
      <vt:lpstr>Secondary Assessment (2 of 4)</vt:lpstr>
      <vt:lpstr>Secondary Assessment (3 of 4)</vt:lpstr>
      <vt:lpstr>Secondary Assessment (4 of 4)</vt:lpstr>
      <vt:lpstr>Reassessment (1 of 3)</vt:lpstr>
      <vt:lpstr>Reassessment (2 of 3)</vt:lpstr>
      <vt:lpstr>Reassessment (3 of 3)</vt:lpstr>
      <vt:lpstr>Emergency Medical Care for Closed Injuries (1 of 3)</vt:lpstr>
      <vt:lpstr>Emergency Medical Care for Closed Injuries (2 of 3)</vt:lpstr>
      <vt:lpstr>Emergency Medical Care for Closed Injuries (3 of 3)</vt:lpstr>
      <vt:lpstr>Emergency Medical Care for Open Injuries (1 of 12)</vt:lpstr>
      <vt:lpstr>Emergency Medical Care for Open Injuries (2 of 12)</vt:lpstr>
      <vt:lpstr>Emergency Medical Care for Open Injuries (4 of 12)</vt:lpstr>
      <vt:lpstr>Emergency Medical Care for Open Injuries (5 of 12)</vt:lpstr>
      <vt:lpstr>Emergency Medical Care for Open Injuries (6 of 12)</vt:lpstr>
      <vt:lpstr>Emergency Medical Care for Open Injuries (7 of 12)</vt:lpstr>
      <vt:lpstr>Emergency Medical Care for Open Injuries (8 of 12)</vt:lpstr>
      <vt:lpstr>Emergency Medical Care for Open Injuries (9 of 12)</vt:lpstr>
      <vt:lpstr>Emergency Medical Care for Open Injuries (10 of 12)</vt:lpstr>
      <vt:lpstr>Emergency Medical Care for Open Injuries (11 of 12)</vt:lpstr>
      <vt:lpstr>Emergency Medical Care for Open Injuries (12 of 12)</vt:lpstr>
      <vt:lpstr>Burns (1 of 2)</vt:lpstr>
      <vt:lpstr>Burns (2 of 2)</vt:lpstr>
      <vt:lpstr>Complications of Burns (1 of 2)</vt:lpstr>
      <vt:lpstr>Complications of Burns (2 of 2)</vt:lpstr>
      <vt:lpstr>Burn Severity (1 of 5)</vt:lpstr>
      <vt:lpstr>Burn Severity (2 of 5)</vt:lpstr>
      <vt:lpstr>Burn Severity (3 of 5)</vt:lpstr>
      <vt:lpstr>Burn Severity (4 of 5)</vt:lpstr>
      <vt:lpstr>Burn Severity (5 of 5)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Wilkey</dc:creator>
  <cp:lastModifiedBy>Jamie Wilkey</cp:lastModifiedBy>
  <cp:revision>2</cp:revision>
  <dcterms:created xsi:type="dcterms:W3CDTF">2013-11-14T15:42:42Z</dcterms:created>
  <dcterms:modified xsi:type="dcterms:W3CDTF">2013-11-14T15:44:02Z</dcterms:modified>
</cp:coreProperties>
</file>